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0" roundtripDataSignature="AMtx7mj3G/2WF30sg9CLCWE10N63MW39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300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azar Ruiz, Adriana Guadalupe GIZ" userId="f365fbbf-f200-4f0c-9c0e-bd5fdf40d291" providerId="ADAL" clId="{25595710-4EFF-4F09-B3BF-E7FC33192500}"/>
    <pc:docChg chg="custSel modSld">
      <pc:chgData name="Salazar Ruiz, Adriana Guadalupe GIZ" userId="f365fbbf-f200-4f0c-9c0e-bd5fdf40d291" providerId="ADAL" clId="{25595710-4EFF-4F09-B3BF-E7FC33192500}" dt="2025-02-19T16:05:03.301" v="22" actId="20577"/>
      <pc:docMkLst>
        <pc:docMk/>
      </pc:docMkLst>
      <pc:sldChg chg="modSp mod">
        <pc:chgData name="Salazar Ruiz, Adriana Guadalupe GIZ" userId="f365fbbf-f200-4f0c-9c0e-bd5fdf40d291" providerId="ADAL" clId="{25595710-4EFF-4F09-B3BF-E7FC33192500}" dt="2025-02-19T16:05:03.301" v="22" actId="20577"/>
        <pc:sldMkLst>
          <pc:docMk/>
          <pc:sldMk cId="0" sldId="257"/>
        </pc:sldMkLst>
        <pc:spChg chg="mod">
          <ac:chgData name="Salazar Ruiz, Adriana Guadalupe GIZ" userId="f365fbbf-f200-4f0c-9c0e-bd5fdf40d291" providerId="ADAL" clId="{25595710-4EFF-4F09-B3BF-E7FC33192500}" dt="2025-02-19T16:05:03.301" v="22" actId="20577"/>
          <ac:spMkLst>
            <pc:docMk/>
            <pc:sldMk cId="0" sldId="257"/>
            <ac:spMk id="113" creationId="{00000000-0000-0000-0000-000000000000}"/>
          </ac:spMkLst>
        </pc:spChg>
      </pc:sldChg>
      <pc:sldChg chg="modSp mod">
        <pc:chgData name="Salazar Ruiz, Adriana Guadalupe GIZ" userId="f365fbbf-f200-4f0c-9c0e-bd5fdf40d291" providerId="ADAL" clId="{25595710-4EFF-4F09-B3BF-E7FC33192500}" dt="2025-02-19T15:54:19.474" v="20" actId="20577"/>
        <pc:sldMkLst>
          <pc:docMk/>
          <pc:sldMk cId="0" sldId="258"/>
        </pc:sldMkLst>
        <pc:spChg chg="mod">
          <ac:chgData name="Salazar Ruiz, Adriana Guadalupe GIZ" userId="f365fbbf-f200-4f0c-9c0e-bd5fdf40d291" providerId="ADAL" clId="{25595710-4EFF-4F09-B3BF-E7FC33192500}" dt="2025-02-19T15:54:19.474" v="20" actId="20577"/>
          <ac:spMkLst>
            <pc:docMk/>
            <pc:sldMk cId="0" sldId="258"/>
            <ac:spMk id="14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1"/>
          <p:cNvGrpSpPr/>
          <p:nvPr/>
        </p:nvGrpSpPr>
        <p:grpSpPr>
          <a:xfrm>
            <a:off x="1390757" y="4953483"/>
            <a:ext cx="7731678" cy="1565339"/>
            <a:chOff x="349515" y="4198223"/>
            <a:chExt cx="3815190" cy="772415"/>
          </a:xfrm>
        </p:grpSpPr>
        <p:pic>
          <p:nvPicPr>
            <p:cNvPr id="89" name="Google Shape;89;p1" descr="Ein Bild, das Text enthält.&#10;&#10;Automatisch generierte Beschreibu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49515" y="4198223"/>
              <a:ext cx="2674761" cy="77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p1"/>
            <p:cNvPicPr preferRelativeResize="0"/>
            <p:nvPr/>
          </p:nvPicPr>
          <p:blipFill rotWithShape="1">
            <a:blip r:embed="rId4">
              <a:alphaModFix/>
            </a:blip>
            <a:srcRect l="16742" t="32641" r="18106" b="30097"/>
            <a:stretch/>
          </p:blipFill>
          <p:spPr>
            <a:xfrm>
              <a:off x="3145096" y="4356597"/>
              <a:ext cx="1019609" cy="3212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"/>
            <p:cNvSpPr txBox="1"/>
            <p:nvPr/>
          </p:nvSpPr>
          <p:spPr>
            <a:xfrm>
              <a:off x="3094878" y="4245712"/>
              <a:ext cx="587493" cy="150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5" b="0" i="0" u="none" strike="noStrike" cap="none">
                  <a:solidFill>
                    <a:schemeClr val="dk1"/>
                  </a:solidFill>
                  <a:latin typeface="Georgia"/>
                  <a:ea typeface="Georgia"/>
                  <a:cs typeface="Georgia"/>
                  <a:sym typeface="Georgia"/>
                </a:rPr>
                <a:t>Implemented by:</a:t>
              </a:r>
              <a:endParaRPr sz="37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</p:grpSp>
      <p:pic>
        <p:nvPicPr>
          <p:cNvPr id="92" name="Google Shape;92;p1" descr="A logo with green leaves and buildings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32922" y="172806"/>
            <a:ext cx="1787638" cy="10055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"/>
          <p:cNvGrpSpPr/>
          <p:nvPr/>
        </p:nvGrpSpPr>
        <p:grpSpPr>
          <a:xfrm>
            <a:off x="1390757" y="1290320"/>
            <a:ext cx="6921142" cy="2946655"/>
            <a:chOff x="4529882" y="1330419"/>
            <a:chExt cx="6921142" cy="2946655"/>
          </a:xfrm>
        </p:grpSpPr>
        <p:sp>
          <p:nvSpPr>
            <p:cNvPr id="94" name="Google Shape;94;p1"/>
            <p:cNvSpPr txBox="1"/>
            <p:nvPr/>
          </p:nvSpPr>
          <p:spPr>
            <a:xfrm>
              <a:off x="4684524" y="1414174"/>
              <a:ext cx="6766500" cy="286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4000" b="1">
                  <a:solidFill>
                    <a:srgbClr val="334D57"/>
                  </a:solidFill>
                </a:rPr>
                <a:t>Fortaleciendo la adaptación al cambio climático en las ciudades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>
                  <a:solidFill>
                    <a:srgbClr val="334D57"/>
                  </a:solidFill>
                  <a:latin typeface="Arial"/>
                  <a:ea typeface="Arial"/>
                  <a:cs typeface="Arial"/>
                  <a:sym typeface="Arial"/>
                </a:rPr>
                <a:t>CITIESADAPT</a:t>
              </a:r>
              <a:endParaRPr/>
            </a:p>
          </p:txBody>
        </p:sp>
        <p:cxnSp>
          <p:nvCxnSpPr>
            <p:cNvPr id="95" name="Google Shape;95;p1"/>
            <p:cNvCxnSpPr/>
            <p:nvPr/>
          </p:nvCxnSpPr>
          <p:spPr>
            <a:xfrm rot="10800000">
              <a:off x="4529882" y="1330419"/>
              <a:ext cx="0" cy="2448560"/>
            </a:xfrm>
            <a:prstGeom prst="straightConnector1">
              <a:avLst/>
            </a:prstGeom>
            <a:noFill/>
            <a:ln w="12700" cap="flat" cmpd="sng">
              <a:solidFill>
                <a:srgbClr val="95E18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/>
        </p:nvSpPr>
        <p:spPr>
          <a:xfrm>
            <a:off x="1772243" y="1568140"/>
            <a:ext cx="46851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 </a:t>
            </a:r>
            <a:r>
              <a:rPr lang="en-US" sz="1400" b="1" dirty="0" err="1">
                <a:solidFill>
                  <a:schemeClr val="dk1"/>
                </a:solidFill>
              </a:rPr>
              <a:t>mapa</a:t>
            </a:r>
            <a:r>
              <a:rPr lang="en-US" sz="1400" b="1" dirty="0">
                <a:solidFill>
                  <a:schemeClr val="dk1"/>
                </a:solidFill>
              </a:rPr>
              <a:t> de </a:t>
            </a:r>
            <a:r>
              <a:rPr lang="en-US" sz="1400" b="1" dirty="0" err="1">
                <a:solidFill>
                  <a:schemeClr val="dk1"/>
                </a:solidFill>
              </a:rPr>
              <a:t>actores</a:t>
            </a:r>
            <a:r>
              <a:rPr lang="en-US" sz="1400" b="1" dirty="0">
                <a:solidFill>
                  <a:schemeClr val="dk1"/>
                </a:solidFill>
              </a:rPr>
              <a:t> 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representación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visual de </a:t>
            </a:r>
            <a:r>
              <a:rPr lang="en-US" dirty="0">
                <a:solidFill>
                  <a:schemeClr val="dk1"/>
                </a:solidFill>
              </a:rPr>
              <a:t>personas a </a:t>
            </a:r>
            <a:r>
              <a:rPr lang="en-US" dirty="0" err="1">
                <a:solidFill>
                  <a:schemeClr val="dk1"/>
                </a:solidFill>
              </a:rPr>
              <a:t>título</a:t>
            </a:r>
            <a:r>
              <a:rPr lang="en-US" dirty="0">
                <a:solidFill>
                  <a:schemeClr val="dk1"/>
                </a:solidFill>
              </a:rPr>
              <a:t> individual, </a:t>
            </a:r>
            <a:r>
              <a:rPr lang="en-US" dirty="0" err="1">
                <a:solidFill>
                  <a:schemeClr val="dk1"/>
                </a:solidFill>
              </a:rPr>
              <a:t>grupos</a:t>
            </a:r>
            <a:r>
              <a:rPr lang="en-US" dirty="0">
                <a:solidFill>
                  <a:schemeClr val="dk1"/>
                </a:solidFill>
              </a:rPr>
              <a:t> u </a:t>
            </a:r>
            <a:r>
              <a:rPr lang="en-US" dirty="0" err="1">
                <a:solidFill>
                  <a:schemeClr val="dk1"/>
                </a:solidFill>
              </a:rPr>
              <a:t>organizaciones</a:t>
            </a:r>
            <a:r>
              <a:rPr lang="en-US" dirty="0">
                <a:solidFill>
                  <a:schemeClr val="dk1"/>
                </a:solidFill>
              </a:rPr>
              <a:t> que </a:t>
            </a:r>
            <a:r>
              <a:rPr lang="en-US" dirty="0" err="1">
                <a:solidFill>
                  <a:schemeClr val="dk1"/>
                </a:solidFill>
              </a:rPr>
              <a:t>están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interesadas</a:t>
            </a:r>
            <a:r>
              <a:rPr lang="en-US" dirty="0">
                <a:solidFill>
                  <a:schemeClr val="dk1"/>
                </a:solidFill>
              </a:rPr>
              <a:t> o </a:t>
            </a:r>
            <a:r>
              <a:rPr lang="en-US" dirty="0" err="1">
                <a:solidFill>
                  <a:schemeClr val="dk1"/>
                </a:solidFill>
              </a:rPr>
              <a:t>tienen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influencia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en</a:t>
            </a:r>
            <a:r>
              <a:rPr lang="en-US" dirty="0">
                <a:solidFill>
                  <a:schemeClr val="dk1"/>
                </a:solidFill>
              </a:rPr>
              <a:t> un </a:t>
            </a:r>
            <a:r>
              <a:rPr lang="en-US" dirty="0" err="1">
                <a:solidFill>
                  <a:schemeClr val="dk1"/>
                </a:solidFill>
              </a:rPr>
              <a:t>proyecto</a:t>
            </a:r>
            <a:r>
              <a:rPr lang="en-US" dirty="0">
                <a:solidFill>
                  <a:schemeClr val="dk1"/>
                </a:solidFill>
              </a:rPr>
              <a:t> o </a:t>
            </a:r>
            <a:r>
              <a:rPr lang="en-US" dirty="0" err="1">
                <a:solidFill>
                  <a:schemeClr val="dk1"/>
                </a:solidFill>
              </a:rPr>
              <a:t>institución</a:t>
            </a:r>
            <a:r>
              <a:rPr lang="en-US" dirty="0">
                <a:solidFill>
                  <a:schemeClr val="dk1"/>
                </a:solidFill>
              </a:rPr>
              <a:t> particular. Esta </a:t>
            </a:r>
            <a:r>
              <a:rPr lang="en-US" dirty="0" err="1">
                <a:solidFill>
                  <a:schemeClr val="dk1"/>
                </a:solidFill>
              </a:rPr>
              <a:t>herramienta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contribuye</a:t>
            </a:r>
            <a:r>
              <a:rPr lang="en-US" dirty="0">
                <a:solidFill>
                  <a:schemeClr val="dk1"/>
                </a:solidFill>
              </a:rPr>
              <a:t> a </a:t>
            </a:r>
            <a:r>
              <a:rPr lang="en-US" dirty="0" err="1">
                <a:solidFill>
                  <a:schemeClr val="dk1"/>
                </a:solidFill>
              </a:rPr>
              <a:t>entender</a:t>
            </a:r>
            <a:r>
              <a:rPr lang="en-US" dirty="0">
                <a:solidFill>
                  <a:schemeClr val="dk1"/>
                </a:solidFill>
              </a:rPr>
              <a:t> de </a:t>
            </a:r>
            <a:r>
              <a:rPr lang="en-US" dirty="0" err="1">
                <a:solidFill>
                  <a:schemeClr val="dk1"/>
                </a:solidFill>
              </a:rPr>
              <a:t>mejor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manera</a:t>
            </a:r>
            <a:r>
              <a:rPr lang="en-US" dirty="0">
                <a:solidFill>
                  <a:schemeClr val="dk1"/>
                </a:solidFill>
              </a:rPr>
              <a:t> las </a:t>
            </a:r>
            <a:r>
              <a:rPr lang="en-US" dirty="0" err="1">
                <a:solidFill>
                  <a:schemeClr val="dk1"/>
                </a:solidFill>
              </a:rPr>
              <a:t>relaciones</a:t>
            </a:r>
            <a:r>
              <a:rPr lang="en-US" dirty="0">
                <a:solidFill>
                  <a:schemeClr val="dk1"/>
                </a:solidFill>
              </a:rPr>
              <a:t> y </a:t>
            </a:r>
            <a:r>
              <a:rPr lang="en-US" dirty="0" err="1">
                <a:solidFill>
                  <a:schemeClr val="dk1"/>
                </a:solidFill>
              </a:rPr>
              <a:t>expectativas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en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el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marco</a:t>
            </a:r>
            <a:r>
              <a:rPr lang="en-US" dirty="0">
                <a:solidFill>
                  <a:schemeClr val="dk1"/>
                </a:solidFill>
              </a:rPr>
              <a:t> del </a:t>
            </a:r>
            <a:r>
              <a:rPr lang="en-US" dirty="0" err="1">
                <a:solidFill>
                  <a:schemeClr val="dk1"/>
                </a:solidFill>
              </a:rPr>
              <a:t>proyecto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facilitando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el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desarrollo</a:t>
            </a:r>
            <a:r>
              <a:rPr lang="en-US" dirty="0">
                <a:solidFill>
                  <a:schemeClr val="dk1"/>
                </a:solidFill>
              </a:rPr>
              <a:t> de </a:t>
            </a:r>
            <a:r>
              <a:rPr lang="en-US" dirty="0" err="1">
                <a:solidFill>
                  <a:schemeClr val="dk1"/>
                </a:solidFill>
              </a:rPr>
              <a:t>estrategias</a:t>
            </a:r>
            <a:r>
              <a:rPr lang="en-US" dirty="0">
                <a:solidFill>
                  <a:schemeClr val="dk1"/>
                </a:solidFill>
              </a:rPr>
              <a:t> de </a:t>
            </a:r>
            <a:r>
              <a:rPr lang="en-US" dirty="0" err="1">
                <a:solidFill>
                  <a:schemeClr val="dk1"/>
                </a:solidFill>
              </a:rPr>
              <a:t>comunicación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efectiva</a:t>
            </a:r>
            <a:r>
              <a:rPr lang="en-US" dirty="0">
                <a:solidFill>
                  <a:schemeClr val="dk1"/>
                </a:solidFill>
              </a:rPr>
              <a:t>.</a:t>
            </a:r>
            <a:endParaRPr dirty="0"/>
          </a:p>
        </p:txBody>
      </p:sp>
      <p:sp>
        <p:nvSpPr>
          <p:cNvPr id="101" name="Google Shape;101;p2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D57"/>
              </a:buClr>
              <a:buSzPts val="4400"/>
              <a:buFont typeface="Arial"/>
              <a:buNone/>
            </a:pPr>
            <a:r>
              <a:rPr lang="en-US" sz="4400" b="1">
                <a:solidFill>
                  <a:srgbClr val="334D57"/>
                </a:solidFill>
              </a:rPr>
              <a:t>Mapa de actores </a:t>
            </a:r>
            <a:endParaRPr/>
          </a:p>
        </p:txBody>
      </p:sp>
      <p:sp>
        <p:nvSpPr>
          <p:cNvPr id="102" name="Google Shape;102;p2"/>
          <p:cNvSpPr txBox="1"/>
          <p:nvPr/>
        </p:nvSpPr>
        <p:spPr>
          <a:xfrm>
            <a:off x="358443" y="2058772"/>
            <a:ext cx="1202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334D57"/>
                </a:solidFill>
              </a:rPr>
              <a:t>¿Qué es?</a:t>
            </a:r>
            <a:endParaRPr/>
          </a:p>
        </p:txBody>
      </p:sp>
      <p:cxnSp>
        <p:nvCxnSpPr>
          <p:cNvPr id="103" name="Google Shape;103;p2"/>
          <p:cNvCxnSpPr/>
          <p:nvPr/>
        </p:nvCxnSpPr>
        <p:spPr>
          <a:xfrm rot="10800000">
            <a:off x="1645284" y="1441150"/>
            <a:ext cx="0" cy="1681480"/>
          </a:xfrm>
          <a:prstGeom prst="straightConnector1">
            <a:avLst/>
          </a:prstGeom>
          <a:noFill/>
          <a:ln w="12700" cap="flat" cmpd="sng">
            <a:solidFill>
              <a:srgbClr val="95E18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4" name="Google Shape;104;p2"/>
          <p:cNvSpPr txBox="1"/>
          <p:nvPr/>
        </p:nvSpPr>
        <p:spPr>
          <a:xfrm>
            <a:off x="358443" y="4556569"/>
            <a:ext cx="1202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334D57"/>
                </a:solidFill>
              </a:rPr>
              <a:t>¿Cómo se crea?</a:t>
            </a:r>
            <a:endParaRPr/>
          </a:p>
        </p:txBody>
      </p:sp>
      <p:cxnSp>
        <p:nvCxnSpPr>
          <p:cNvPr id="105" name="Google Shape;105;p2"/>
          <p:cNvCxnSpPr/>
          <p:nvPr/>
        </p:nvCxnSpPr>
        <p:spPr>
          <a:xfrm rot="10800000">
            <a:off x="1645284" y="3938947"/>
            <a:ext cx="0" cy="1681480"/>
          </a:xfrm>
          <a:prstGeom prst="straightConnector1">
            <a:avLst/>
          </a:prstGeom>
          <a:noFill/>
          <a:ln w="12700" cap="flat" cmpd="sng">
            <a:solidFill>
              <a:srgbClr val="95E18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06" name="Google Shape;106;p2"/>
          <p:cNvGrpSpPr/>
          <p:nvPr/>
        </p:nvGrpSpPr>
        <p:grpSpPr>
          <a:xfrm>
            <a:off x="2007149" y="5249389"/>
            <a:ext cx="3654600" cy="1293611"/>
            <a:chOff x="2030361" y="4275271"/>
            <a:chExt cx="3654600" cy="1293611"/>
          </a:xfrm>
        </p:grpSpPr>
        <p:sp>
          <p:nvSpPr>
            <p:cNvPr id="107" name="Google Shape;107;p2"/>
            <p:cNvSpPr/>
            <p:nvPr/>
          </p:nvSpPr>
          <p:spPr>
            <a:xfrm>
              <a:off x="2417661" y="4445082"/>
              <a:ext cx="3267300" cy="11238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err="1">
                  <a:solidFill>
                    <a:schemeClr val="dk1"/>
                  </a:solidFill>
                </a:rPr>
                <a:t>Identificar</a:t>
              </a:r>
              <a:r>
                <a:rPr lang="en-US" sz="1200" b="1" dirty="0">
                  <a:solidFill>
                    <a:schemeClr val="dk1"/>
                  </a:solidFill>
                </a:rPr>
                <a:t> 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todas</a:t>
              </a:r>
              <a:r>
                <a:rPr lang="en-US" sz="1200" dirty="0">
                  <a:solidFill>
                    <a:schemeClr val="dk1"/>
                  </a:solidFill>
                </a:rPr>
                <a:t> las </a:t>
              </a:r>
              <a:r>
                <a:rPr lang="en-US" sz="1200" dirty="0" err="1">
                  <a:solidFill>
                    <a:schemeClr val="dk1"/>
                  </a:solidFill>
                </a:rPr>
                <a:t>posibles</a:t>
              </a:r>
              <a:r>
                <a:rPr lang="en-US" sz="1200" dirty="0">
                  <a:solidFill>
                    <a:schemeClr val="dk1"/>
                  </a:solidFill>
                </a:rPr>
                <a:t> partes </a:t>
              </a:r>
              <a:r>
                <a:rPr lang="en-US" sz="1200" dirty="0" err="1">
                  <a:solidFill>
                    <a:schemeClr val="dk1"/>
                  </a:solidFill>
                </a:rPr>
                <a:t>involucradas</a:t>
              </a:r>
              <a:r>
                <a:rPr lang="en-US" sz="1200" dirty="0">
                  <a:solidFill>
                    <a:schemeClr val="dk1"/>
                  </a:solidFill>
                </a:rPr>
                <a:t> o </a:t>
              </a:r>
              <a:r>
                <a:rPr lang="en-US" sz="1200" dirty="0" err="1">
                  <a:solidFill>
                    <a:schemeClr val="dk1"/>
                  </a:solidFill>
                </a:rPr>
                <a:t>afectadas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por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el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proyecto</a:t>
              </a:r>
              <a:r>
                <a:rPr lang="en-US" sz="1200" dirty="0">
                  <a:solidFill>
                    <a:schemeClr val="dk1"/>
                  </a:solidFill>
                </a:rPr>
                <a:t>. </a:t>
              </a:r>
              <a:r>
                <a:rPr lang="en-US" sz="1200" dirty="0" err="1">
                  <a:solidFill>
                    <a:schemeClr val="dk1"/>
                  </a:solidFill>
                </a:rPr>
                <a:t>Pueden</a:t>
              </a:r>
              <a:r>
                <a:rPr lang="en-US" sz="1200" dirty="0">
                  <a:solidFill>
                    <a:schemeClr val="dk1"/>
                  </a:solidFill>
                </a:rPr>
                <a:t> ser </a:t>
              </a:r>
              <a:r>
                <a:rPr lang="en-US" sz="1200" dirty="0" err="1">
                  <a:solidFill>
                    <a:schemeClr val="dk1"/>
                  </a:solidFill>
                </a:rPr>
                <a:t>internas</a:t>
              </a:r>
              <a:r>
                <a:rPr lang="en-US" sz="1200" dirty="0">
                  <a:solidFill>
                    <a:schemeClr val="dk1"/>
                  </a:solidFill>
                </a:rPr>
                <a:t> (</a:t>
              </a:r>
              <a:r>
                <a:rPr lang="en-US" sz="1200" dirty="0" err="1">
                  <a:solidFill>
                    <a:schemeClr val="dk1"/>
                  </a:solidFill>
                </a:rPr>
                <a:t>empleados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directivos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etc</a:t>
              </a:r>
              <a:r>
                <a:rPr lang="en-US" sz="1200" dirty="0">
                  <a:solidFill>
                    <a:schemeClr val="dk1"/>
                  </a:solidFill>
                </a:rPr>
                <a:t>) o </a:t>
              </a:r>
              <a:r>
                <a:rPr lang="en-US" sz="1200" dirty="0" err="1">
                  <a:solidFill>
                    <a:schemeClr val="dk1"/>
                  </a:solidFill>
                </a:rPr>
                <a:t>externas</a:t>
              </a:r>
              <a:r>
                <a:rPr lang="en-US" sz="1200" dirty="0">
                  <a:solidFill>
                    <a:schemeClr val="dk1"/>
                  </a:solidFill>
                </a:rPr>
                <a:t> (</a:t>
              </a:r>
              <a:r>
                <a:rPr lang="en-US" sz="1200" dirty="0" err="1">
                  <a:solidFill>
                    <a:schemeClr val="dk1"/>
                  </a:solidFill>
                </a:rPr>
                <a:t>proveedores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agencias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gubernamentales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inversionistas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etc</a:t>
              </a:r>
              <a:r>
                <a:rPr lang="en-US" sz="1200" dirty="0">
                  <a:solidFill>
                    <a:schemeClr val="dk1"/>
                  </a:solidFill>
                </a:rPr>
                <a:t>).</a:t>
              </a:r>
              <a:endParaRPr dirty="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030361" y="4275271"/>
              <a:ext cx="481583" cy="504416"/>
            </a:xfrm>
            <a:custGeom>
              <a:avLst/>
              <a:gdLst/>
              <a:ahLst/>
              <a:cxnLst/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 w="12700" cap="flat" cmpd="sng">
              <a:solidFill>
                <a:srgbClr val="1C305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</p:grpSp>
      <p:grpSp>
        <p:nvGrpSpPr>
          <p:cNvPr id="109" name="Google Shape;109;p2"/>
          <p:cNvGrpSpPr/>
          <p:nvPr/>
        </p:nvGrpSpPr>
        <p:grpSpPr>
          <a:xfrm>
            <a:off x="2906629" y="3281726"/>
            <a:ext cx="2996000" cy="1736646"/>
            <a:chOff x="5940610" y="3151683"/>
            <a:chExt cx="2996000" cy="1736646"/>
          </a:xfrm>
        </p:grpSpPr>
        <p:sp>
          <p:nvSpPr>
            <p:cNvPr id="110" name="Google Shape;110;p2"/>
            <p:cNvSpPr/>
            <p:nvPr/>
          </p:nvSpPr>
          <p:spPr>
            <a:xfrm>
              <a:off x="6359650" y="3151683"/>
              <a:ext cx="2576960" cy="1736646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err="1">
                  <a:solidFill>
                    <a:schemeClr val="dk1"/>
                  </a:solidFill>
                </a:rPr>
                <a:t>Evaluar</a:t>
              </a:r>
              <a:r>
                <a:rPr lang="en-US" sz="1200" b="1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el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gra</a:t>
              </a:r>
              <a:r>
                <a:rPr lang="en-US" sz="1200" dirty="0" err="1">
                  <a:solidFill>
                    <a:schemeClr val="dk1"/>
                  </a:solidFill>
                </a:rPr>
                <a:t>d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influencia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que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tiene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cada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parte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sobre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el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proyecto</a:t>
              </a:r>
              <a:r>
                <a:rPr lang="en-US" sz="1200" dirty="0">
                  <a:solidFill>
                    <a:schemeClr val="dk1"/>
                  </a:solidFill>
                </a:rPr>
                <a:t>, que </a:t>
              </a:r>
              <a:r>
                <a:rPr lang="en-US" sz="1200" dirty="0" err="1">
                  <a:solidFill>
                    <a:schemeClr val="dk1"/>
                  </a:solidFill>
                </a:rPr>
                <a:t>puede</a:t>
              </a:r>
              <a:r>
                <a:rPr lang="en-US" sz="1200" dirty="0">
                  <a:solidFill>
                    <a:schemeClr val="dk1"/>
                  </a:solidFill>
                </a:rPr>
                <a:t> ser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</a:t>
              </a:r>
              <a:endParaRPr dirty="0"/>
            </a:p>
            <a:p>
              <a:pPr marL="228600" marR="0" lvl="0" indent="-2286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AutoNum type="arabicPeriod"/>
              </a:pPr>
              <a:r>
                <a:rPr lang="en-US" sz="1200" dirty="0" err="1">
                  <a:solidFill>
                    <a:schemeClr val="dk1"/>
                  </a:solidFill>
                </a:rPr>
                <a:t>Influencia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directa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(</a:t>
              </a:r>
              <a:r>
                <a:rPr lang="en-US" sz="1200" dirty="0" err="1">
                  <a:solidFill>
                    <a:schemeClr val="dk1"/>
                  </a:solidFill>
                </a:rPr>
                <a:t>socios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dirty="0"/>
            </a:p>
            <a:p>
              <a:pPr marL="228600" marR="0" lvl="0" indent="-2286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AutoNum type="arabicPeriod"/>
              </a:pPr>
              <a:r>
                <a:rPr lang="en-US" sz="1200" dirty="0" err="1">
                  <a:solidFill>
                    <a:schemeClr val="dk1"/>
                  </a:solidFill>
                </a:rPr>
                <a:t>Afectación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directa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(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cooperación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planeada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dirty="0"/>
            </a:p>
            <a:p>
              <a:pPr marL="228600" marR="0" lvl="0" indent="-2286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AutoNum type="arabicPeriod"/>
              </a:pPr>
              <a:r>
                <a:rPr lang="en-US" sz="1200" dirty="0" err="1">
                  <a:solidFill>
                    <a:schemeClr val="dk1"/>
                  </a:solidFill>
                </a:rPr>
                <a:t>Involucramiento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indirecto</a:t>
              </a:r>
              <a:r>
                <a:rPr lang="en-US" sz="1200" dirty="0">
                  <a:solidFill>
                    <a:schemeClr val="dk1"/>
                  </a:solidFill>
                </a:rPr>
                <a:t> o temporal.</a:t>
              </a:r>
              <a:endParaRPr dirty="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5940610" y="3264481"/>
              <a:ext cx="481583" cy="504416"/>
            </a:xfrm>
            <a:custGeom>
              <a:avLst/>
              <a:gdLst/>
              <a:ahLst/>
              <a:cxnLst/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 w="12700" cap="flat" cmpd="sng">
              <a:solidFill>
                <a:srgbClr val="1C305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</p:grpSp>
      <p:grpSp>
        <p:nvGrpSpPr>
          <p:cNvPr id="112" name="Google Shape;112;p2"/>
          <p:cNvGrpSpPr/>
          <p:nvPr/>
        </p:nvGrpSpPr>
        <p:grpSpPr>
          <a:xfrm>
            <a:off x="6998800" y="2154451"/>
            <a:ext cx="2506200" cy="1378424"/>
            <a:chOff x="7226000" y="2208189"/>
            <a:chExt cx="2506200" cy="1378424"/>
          </a:xfrm>
        </p:grpSpPr>
        <p:sp>
          <p:nvSpPr>
            <p:cNvPr id="113" name="Google Shape;113;p2"/>
            <p:cNvSpPr/>
            <p:nvPr/>
          </p:nvSpPr>
          <p:spPr>
            <a:xfrm>
              <a:off x="7226000" y="2667113"/>
              <a:ext cx="2506200" cy="9195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Categoriz</a:t>
              </a:r>
              <a:r>
                <a:rPr lang="en-US" sz="1200" b="1" dirty="0" err="1">
                  <a:solidFill>
                    <a:schemeClr val="dk1"/>
                  </a:solidFill>
                </a:rPr>
                <a:t>ar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las partes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interesadas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Esto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puede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ser </a:t>
              </a:r>
              <a:r>
                <a:rPr lang="en-US" sz="1200" dirty="0">
                  <a:solidFill>
                    <a:schemeClr val="dk1"/>
                  </a:solidFill>
                </a:rPr>
                <a:t>de </a:t>
              </a:r>
              <a:r>
                <a:rPr lang="en-US" sz="1200" dirty="0" err="1">
                  <a:solidFill>
                    <a:schemeClr val="dk1"/>
                  </a:solidFill>
                </a:rPr>
                <a:t>diferentes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maneras</a:t>
              </a:r>
              <a:r>
                <a:rPr lang="en-US" sz="1200" dirty="0">
                  <a:solidFill>
                    <a:schemeClr val="dk1"/>
                  </a:solidFill>
                </a:rPr>
                <a:t>, </a:t>
              </a:r>
              <a:r>
                <a:rPr lang="en-US" sz="1200" dirty="0" err="1">
                  <a:solidFill>
                    <a:schemeClr val="dk1"/>
                  </a:solidFill>
                </a:rPr>
                <a:t>pero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aquí</a:t>
              </a:r>
              <a:r>
                <a:rPr lang="en-US" sz="1200" dirty="0">
                  <a:solidFill>
                    <a:schemeClr val="dk1"/>
                  </a:solidFill>
                </a:rPr>
                <a:t> se </a:t>
              </a:r>
              <a:r>
                <a:rPr lang="en-US" sz="1200" dirty="0" err="1">
                  <a:solidFill>
                    <a:schemeClr val="dk1"/>
                  </a:solidFill>
                </a:rPr>
                <a:t>presentan</a:t>
              </a:r>
              <a:r>
                <a:rPr lang="en-US" sz="1200" dirty="0">
                  <a:solidFill>
                    <a:schemeClr val="dk1"/>
                  </a:solidFill>
                </a:rPr>
                <a:t> dos </a:t>
              </a:r>
              <a:r>
                <a:rPr lang="en-US" sz="1200" dirty="0" err="1">
                  <a:solidFill>
                    <a:schemeClr val="dk1"/>
                  </a:solidFill>
                </a:rPr>
                <a:t>posibilidades</a:t>
              </a:r>
              <a:r>
                <a:rPr lang="en-US" sz="1200" dirty="0">
                  <a:solidFill>
                    <a:schemeClr val="dk1"/>
                  </a:solidFill>
                </a:rPr>
                <a:t>:</a:t>
              </a:r>
              <a:endParaRPr dirty="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7924338" y="2208189"/>
              <a:ext cx="481583" cy="504416"/>
            </a:xfrm>
            <a:custGeom>
              <a:avLst/>
              <a:gdLst/>
              <a:ahLst/>
              <a:cxnLst/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 w="12700" cap="flat" cmpd="sng">
              <a:solidFill>
                <a:srgbClr val="1C305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sp>
        <p:nvSpPr>
          <p:cNvPr id="115" name="Google Shape;115;p2"/>
          <p:cNvSpPr/>
          <p:nvPr/>
        </p:nvSpPr>
        <p:spPr>
          <a:xfrm>
            <a:off x="8354675" y="1139375"/>
            <a:ext cx="3191400" cy="1041300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 w="9525" cap="flat" cmpd="sng">
            <a:solidFill>
              <a:srgbClr val="5481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</a:t>
            </a:r>
            <a:r>
              <a:rPr lang="en-US" sz="1200">
                <a:solidFill>
                  <a:schemeClr val="dk1"/>
                </a:solidFill>
              </a:rPr>
              <a:t>ir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el </a:t>
            </a:r>
            <a:r>
              <a:rPr lang="en-US" sz="1200" b="1">
                <a:solidFill>
                  <a:schemeClr val="dk1"/>
                </a:solidFill>
              </a:rPr>
              <a:t>tipo de organización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que el actor repr</a:t>
            </a:r>
            <a:r>
              <a:rPr lang="en-US" sz="1200">
                <a:solidFill>
                  <a:schemeClr val="dk1"/>
                </a:solidFill>
              </a:rPr>
              <a:t>esenta, como se muestra en la Plantilla 1 de esta presentación (sector público, sector privado, academia, sociedad civil, etc).</a:t>
            </a:r>
            <a:endParaRPr/>
          </a:p>
        </p:txBody>
      </p:sp>
      <p:sp>
        <p:nvSpPr>
          <p:cNvPr id="116" name="Google Shape;116;p2"/>
          <p:cNvSpPr/>
          <p:nvPr/>
        </p:nvSpPr>
        <p:spPr>
          <a:xfrm>
            <a:off x="9390812" y="3532878"/>
            <a:ext cx="2257500" cy="3067200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 w="9525" cap="flat" cmpd="sng">
            <a:solidFill>
              <a:srgbClr val="5481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Dividir a los actores en cuatro cuadrantes como se muestra en la Plantilla 2: 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1">
                <a:solidFill>
                  <a:schemeClr val="dk1"/>
                </a:solidFill>
              </a:rPr>
              <a:t>Mantener satisfechos</a:t>
            </a:r>
            <a:r>
              <a:rPr lang="en-US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>
                <a:solidFill>
                  <a:schemeClr val="dk1"/>
                </a:solidFill>
              </a:rPr>
              <a:t>Actores con alta influencia pero bajo interés en el proyecto.</a:t>
            </a:r>
            <a:endParaRPr sz="11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1">
                <a:solidFill>
                  <a:schemeClr val="dk1"/>
                </a:solidFill>
              </a:rPr>
              <a:t>Gestion cercana</a:t>
            </a:r>
            <a:r>
              <a:rPr lang="en-US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Actores</a:t>
            </a:r>
            <a:r>
              <a:rPr lang="en-US" sz="1100">
                <a:solidFill>
                  <a:schemeClr val="dk1"/>
                </a:solidFill>
              </a:rPr>
              <a:t> con interés alto y alta influencia.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1">
                <a:solidFill>
                  <a:schemeClr val="dk1"/>
                </a:solidFill>
              </a:rPr>
              <a:t>Mantener informados</a:t>
            </a:r>
            <a:r>
              <a:rPr lang="en-US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>
                <a:solidFill>
                  <a:schemeClr val="dk1"/>
                </a:solidFill>
              </a:rPr>
              <a:t>Actores con baja influencia pero alto interés.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1">
                <a:solidFill>
                  <a:schemeClr val="dk1"/>
                </a:solidFill>
              </a:rPr>
              <a:t>Monitoreo</a:t>
            </a:r>
            <a:r>
              <a:rPr lang="en-US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>
                <a:solidFill>
                  <a:schemeClr val="dk1"/>
                </a:solidFill>
              </a:rPr>
              <a:t>Actores con baja influencia y bajo interés en el proyecto.</a:t>
            </a:r>
            <a:endParaRPr/>
          </a:p>
        </p:txBody>
      </p:sp>
      <p:sp>
        <p:nvSpPr>
          <p:cNvPr id="117" name="Google Shape;117;p2"/>
          <p:cNvSpPr/>
          <p:nvPr/>
        </p:nvSpPr>
        <p:spPr>
          <a:xfrm>
            <a:off x="7401957" y="1569720"/>
            <a:ext cx="944483" cy="1041400"/>
          </a:xfrm>
          <a:custGeom>
            <a:avLst/>
            <a:gdLst/>
            <a:ahLst/>
            <a:cxnLst/>
            <a:rect l="l" t="t" r="r" b="b"/>
            <a:pathLst>
              <a:path w="944483" h="1041400" extrusionOk="0">
                <a:moveTo>
                  <a:pt x="55483" y="1041400"/>
                </a:moveTo>
                <a:cubicBezTo>
                  <a:pt x="1719" y="780203"/>
                  <a:pt x="-52044" y="519007"/>
                  <a:pt x="96123" y="345440"/>
                </a:cubicBezTo>
                <a:cubicBezTo>
                  <a:pt x="244290" y="171873"/>
                  <a:pt x="800550" y="21167"/>
                  <a:pt x="944483" y="0"/>
                </a:cubicBezTo>
              </a:path>
            </a:pathLst>
          </a:custGeom>
          <a:noFill/>
          <a:ln w="12700" cap="flat" cmpd="sng">
            <a:solidFill>
              <a:srgbClr val="85B995"/>
            </a:solidFill>
            <a:prstDash val="lg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/>
          <p:nvPr/>
        </p:nvSpPr>
        <p:spPr>
          <a:xfrm>
            <a:off x="9505000" y="2974075"/>
            <a:ext cx="1150976" cy="627644"/>
          </a:xfrm>
          <a:custGeom>
            <a:avLst/>
            <a:gdLst/>
            <a:ahLst/>
            <a:cxnLst/>
            <a:rect l="l" t="t" r="r" b="b"/>
            <a:pathLst>
              <a:path w="1412240" h="627644" extrusionOk="0">
                <a:moveTo>
                  <a:pt x="0" y="58684"/>
                </a:moveTo>
                <a:cubicBezTo>
                  <a:pt x="405553" y="8730"/>
                  <a:pt x="811107" y="-41223"/>
                  <a:pt x="1046480" y="53604"/>
                </a:cubicBezTo>
                <a:cubicBezTo>
                  <a:pt x="1281853" y="148431"/>
                  <a:pt x="1380913" y="546364"/>
                  <a:pt x="1412240" y="627644"/>
                </a:cubicBezTo>
              </a:path>
            </a:pathLst>
          </a:custGeom>
          <a:noFill/>
          <a:ln w="12700" cap="flat" cmpd="sng">
            <a:solidFill>
              <a:srgbClr val="85B995"/>
            </a:solidFill>
            <a:prstDash val="lg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" name="Google Shape;119;p2"/>
          <p:cNvGrpSpPr/>
          <p:nvPr/>
        </p:nvGrpSpPr>
        <p:grpSpPr>
          <a:xfrm>
            <a:off x="6572600" y="4848956"/>
            <a:ext cx="1893600" cy="1162869"/>
            <a:chOff x="6773094" y="3107512"/>
            <a:chExt cx="1893600" cy="1162869"/>
          </a:xfrm>
        </p:grpSpPr>
        <p:sp>
          <p:nvSpPr>
            <p:cNvPr id="120" name="Google Shape;120;p2"/>
            <p:cNvSpPr/>
            <p:nvPr/>
          </p:nvSpPr>
          <p:spPr>
            <a:xfrm>
              <a:off x="6773094" y="3555181"/>
              <a:ext cx="1893600" cy="715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dk1"/>
                  </a:solidFill>
                </a:rPr>
                <a:t>Colocar</a:t>
              </a: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a los actores en la cuadrícula</a:t>
              </a:r>
              <a:r>
                <a:rPr lang="en-US" sz="1200">
                  <a:solidFill>
                    <a:schemeClr val="dk1"/>
                  </a:solidFill>
                </a:rPr>
                <a:t>, creando un mapa.</a:t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6811523" y="3107512"/>
              <a:ext cx="481583" cy="504416"/>
            </a:xfrm>
            <a:custGeom>
              <a:avLst/>
              <a:gdLst/>
              <a:ahLst/>
              <a:cxnLst/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 w="12700" cap="flat" cmpd="sng">
              <a:solidFill>
                <a:srgbClr val="1C305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</p:grpSp>
      <p:sp>
        <p:nvSpPr>
          <p:cNvPr id="122" name="Google Shape;122;p2"/>
          <p:cNvSpPr/>
          <p:nvPr/>
        </p:nvSpPr>
        <p:spPr>
          <a:xfrm>
            <a:off x="2760772" y="4298623"/>
            <a:ext cx="557463" cy="1102936"/>
          </a:xfrm>
          <a:custGeom>
            <a:avLst/>
            <a:gdLst/>
            <a:ahLst/>
            <a:cxnLst/>
            <a:rect l="l" t="t" r="r" b="b"/>
            <a:pathLst>
              <a:path w="557463" h="1102936" extrusionOk="0">
                <a:moveTo>
                  <a:pt x="434915" y="1102936"/>
                </a:moveTo>
                <a:cubicBezTo>
                  <a:pt x="207886" y="883763"/>
                  <a:pt x="-19143" y="664590"/>
                  <a:pt x="1282" y="480767"/>
                </a:cubicBezTo>
                <a:cubicBezTo>
                  <a:pt x="21707" y="296944"/>
                  <a:pt x="434915" y="69130"/>
                  <a:pt x="557463" y="0"/>
                </a:cubicBezTo>
              </a:path>
            </a:pathLst>
          </a:custGeom>
          <a:noFill/>
          <a:ln w="19050" cap="flat" cmpd="sng">
            <a:solidFill>
              <a:srgbClr val="85B99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5910606" y="3110845"/>
            <a:ext cx="1084083" cy="1398501"/>
          </a:xfrm>
          <a:custGeom>
            <a:avLst/>
            <a:gdLst/>
            <a:ahLst/>
            <a:cxnLst/>
            <a:rect l="l" t="t" r="r" b="b"/>
            <a:pathLst>
              <a:path w="1084083" h="1398501" extrusionOk="0">
                <a:moveTo>
                  <a:pt x="0" y="1395167"/>
                </a:moveTo>
                <a:cubicBezTo>
                  <a:pt x="163398" y="1403023"/>
                  <a:pt x="326796" y="1410879"/>
                  <a:pt x="424206" y="1244339"/>
                </a:cubicBezTo>
                <a:cubicBezTo>
                  <a:pt x="521616" y="1077799"/>
                  <a:pt x="474483" y="603316"/>
                  <a:pt x="584462" y="395926"/>
                </a:cubicBezTo>
                <a:cubicBezTo>
                  <a:pt x="694441" y="188536"/>
                  <a:pt x="1084083" y="0"/>
                  <a:pt x="1084083" y="0"/>
                </a:cubicBezTo>
              </a:path>
            </a:pathLst>
          </a:custGeom>
          <a:noFill/>
          <a:ln w="19050" cap="flat" cmpd="sng">
            <a:solidFill>
              <a:srgbClr val="85B99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"/>
          <p:cNvSpPr/>
          <p:nvPr/>
        </p:nvSpPr>
        <p:spPr>
          <a:xfrm>
            <a:off x="7365474" y="3544478"/>
            <a:ext cx="562468" cy="1753386"/>
          </a:xfrm>
          <a:custGeom>
            <a:avLst/>
            <a:gdLst/>
            <a:ahLst/>
            <a:cxnLst/>
            <a:rect l="l" t="t" r="r" b="b"/>
            <a:pathLst>
              <a:path w="562468" h="1753386" extrusionOk="0">
                <a:moveTo>
                  <a:pt x="562468" y="0"/>
                </a:moveTo>
                <a:cubicBezTo>
                  <a:pt x="371575" y="141402"/>
                  <a:pt x="180683" y="282804"/>
                  <a:pt x="91128" y="575035"/>
                </a:cubicBezTo>
                <a:cubicBezTo>
                  <a:pt x="1573" y="867266"/>
                  <a:pt x="-25136" y="1594701"/>
                  <a:pt x="25140" y="1753386"/>
                </a:cubicBezTo>
              </a:path>
            </a:pathLst>
          </a:custGeom>
          <a:noFill/>
          <a:ln w="19050" cap="flat" cmpd="sng">
            <a:solidFill>
              <a:srgbClr val="85B99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3"/>
          <p:cNvGrpSpPr/>
          <p:nvPr/>
        </p:nvGrpSpPr>
        <p:grpSpPr>
          <a:xfrm>
            <a:off x="1712005" y="82946"/>
            <a:ext cx="8876510" cy="6692108"/>
            <a:chOff x="404291" y="0"/>
            <a:chExt cx="10072687" cy="7593921"/>
          </a:xfrm>
        </p:grpSpPr>
        <p:grpSp>
          <p:nvGrpSpPr>
            <p:cNvPr id="130" name="Google Shape;130;p3"/>
            <p:cNvGrpSpPr/>
            <p:nvPr/>
          </p:nvGrpSpPr>
          <p:grpSpPr>
            <a:xfrm>
              <a:off x="2306569" y="532152"/>
              <a:ext cx="6496958" cy="6496958"/>
              <a:chOff x="2603499" y="1037430"/>
              <a:chExt cx="5486400" cy="5486400"/>
            </a:xfrm>
          </p:grpSpPr>
          <p:sp>
            <p:nvSpPr>
              <p:cNvPr id="131" name="Google Shape;131;p3"/>
              <p:cNvSpPr/>
              <p:nvPr/>
            </p:nvSpPr>
            <p:spPr>
              <a:xfrm>
                <a:off x="2603499" y="1037430"/>
                <a:ext cx="5486400" cy="5486400"/>
              </a:xfrm>
              <a:prstGeom prst="ellipse">
                <a:avLst/>
              </a:prstGeom>
              <a:solidFill>
                <a:srgbClr val="8DC682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>
                <a:off x="3289300" y="1723231"/>
                <a:ext cx="4114800" cy="4114800"/>
              </a:xfrm>
              <a:prstGeom prst="ellipse">
                <a:avLst/>
              </a:prstGeom>
              <a:solidFill>
                <a:srgbClr val="68A77C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>
                <a:off x="3975099" y="2409030"/>
                <a:ext cx="2743200" cy="2743200"/>
              </a:xfrm>
              <a:prstGeom prst="ellipse">
                <a:avLst/>
              </a:prstGeom>
              <a:solidFill>
                <a:srgbClr val="398072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>
                <a:off x="4596740" y="3010857"/>
                <a:ext cx="1499916" cy="1539546"/>
              </a:xfrm>
              <a:prstGeom prst="ellipse">
                <a:avLst/>
              </a:prstGeom>
              <a:solidFill>
                <a:srgbClr val="39807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5" name="Google Shape;135;p3"/>
            <p:cNvSpPr txBox="1"/>
            <p:nvPr/>
          </p:nvSpPr>
          <p:spPr>
            <a:xfrm>
              <a:off x="4766398" y="3147658"/>
              <a:ext cx="1618200" cy="104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73660" marR="45085" lvl="0" indent="-20955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1">
                  <a:solidFill>
                    <a:schemeClr val="lt1"/>
                  </a:solidFill>
                </a:rPr>
                <a:t>Su ciudad</a:t>
              </a:r>
              <a:endParaRPr/>
            </a:p>
          </p:txBody>
        </p:sp>
        <p:grpSp>
          <p:nvGrpSpPr>
            <p:cNvPr id="136" name="Google Shape;136;p3"/>
            <p:cNvGrpSpPr/>
            <p:nvPr/>
          </p:nvGrpSpPr>
          <p:grpSpPr>
            <a:xfrm>
              <a:off x="404291" y="250041"/>
              <a:ext cx="10072687" cy="7330714"/>
              <a:chOff x="788788" y="744531"/>
              <a:chExt cx="8815049" cy="6415428"/>
            </a:xfrm>
          </p:grpSpPr>
          <p:sp>
            <p:nvSpPr>
              <p:cNvPr id="137" name="Google Shape;137;p3"/>
              <p:cNvSpPr txBox="1"/>
              <p:nvPr/>
            </p:nvSpPr>
            <p:spPr>
              <a:xfrm>
                <a:off x="1712865" y="1673690"/>
                <a:ext cx="13053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Redes y asociaciones</a:t>
                </a:r>
                <a:endParaRPr/>
              </a:p>
            </p:txBody>
          </p:sp>
          <p:sp>
            <p:nvSpPr>
              <p:cNvPr id="138" name="Google Shape;138;p3"/>
              <p:cNvSpPr txBox="1"/>
              <p:nvPr/>
            </p:nvSpPr>
            <p:spPr>
              <a:xfrm>
                <a:off x="7528576" y="1393090"/>
                <a:ext cx="12039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Gobierno Municipal</a:t>
                </a:r>
                <a:endParaRPr sz="14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3"/>
              <p:cNvSpPr txBox="1"/>
              <p:nvPr/>
            </p:nvSpPr>
            <p:spPr>
              <a:xfrm>
                <a:off x="788788" y="2918586"/>
                <a:ext cx="1614300" cy="21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Sociedad civil</a:t>
                </a:r>
                <a:endParaRPr sz="14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3"/>
              <p:cNvSpPr txBox="1"/>
              <p:nvPr/>
            </p:nvSpPr>
            <p:spPr>
              <a:xfrm>
                <a:off x="2012826" y="6347765"/>
                <a:ext cx="1614300" cy="21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Universidades</a:t>
                </a:r>
                <a:endParaRPr sz="1400" dirty="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3"/>
              <p:cNvSpPr txBox="1"/>
              <p:nvPr/>
            </p:nvSpPr>
            <p:spPr>
              <a:xfrm>
                <a:off x="5312624" y="6731859"/>
                <a:ext cx="16143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Organizaciones</a:t>
                </a:r>
                <a:r>
                  <a:rPr lang="en-US" b="1" dirty="0">
                    <a:solidFill>
                      <a:srgbClr val="7F7F7F"/>
                    </a:solidFill>
                  </a:rPr>
                  <a:t> </a:t>
                </a:r>
                <a:r>
                  <a:rPr lang="en-US" b="1" dirty="0" err="1">
                    <a:solidFill>
                      <a:srgbClr val="7F7F7F"/>
                    </a:solidFill>
                  </a:rPr>
                  <a:t>internacionales</a:t>
                </a:r>
                <a:endParaRPr dirty="0"/>
              </a:p>
            </p:txBody>
          </p:sp>
          <p:sp>
            <p:nvSpPr>
              <p:cNvPr id="142" name="Google Shape;142;p3"/>
              <p:cNvSpPr txBox="1"/>
              <p:nvPr/>
            </p:nvSpPr>
            <p:spPr>
              <a:xfrm>
                <a:off x="8049537" y="4738432"/>
                <a:ext cx="15543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Agencias</a:t>
                </a:r>
                <a:r>
                  <a:rPr lang="en-US" b="1" dirty="0">
                    <a:solidFill>
                      <a:srgbClr val="7F7F7F"/>
                    </a:solidFill>
                  </a:rPr>
                  <a:t> </a:t>
                </a:r>
                <a:r>
                  <a:rPr lang="en-US" b="1" dirty="0" err="1">
                    <a:solidFill>
                      <a:srgbClr val="7F7F7F"/>
                    </a:solidFill>
                  </a:rPr>
                  <a:t>gubernamentales</a:t>
                </a:r>
                <a:endParaRPr sz="1400" dirty="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3"/>
              <p:cNvSpPr txBox="1"/>
              <p:nvPr/>
            </p:nvSpPr>
            <p:spPr>
              <a:xfrm>
                <a:off x="8173711" y="2431856"/>
                <a:ext cx="12039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Gobierno Estatal</a:t>
                </a:r>
                <a:endParaRPr/>
              </a:p>
            </p:txBody>
          </p:sp>
          <p:sp>
            <p:nvSpPr>
              <p:cNvPr id="144" name="Google Shape;144;p3"/>
              <p:cNvSpPr txBox="1"/>
              <p:nvPr/>
            </p:nvSpPr>
            <p:spPr>
              <a:xfrm>
                <a:off x="3058736" y="749932"/>
                <a:ext cx="1614300" cy="21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Sector privado</a:t>
                </a:r>
                <a:endParaRPr sz="14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3"/>
              <p:cNvSpPr txBox="1"/>
              <p:nvPr/>
            </p:nvSpPr>
            <p:spPr>
              <a:xfrm>
                <a:off x="7328199" y="5836032"/>
                <a:ext cx="1474500" cy="6418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Instituciones</a:t>
                </a:r>
                <a:r>
                  <a:rPr lang="en-US" b="1" dirty="0">
                    <a:solidFill>
                      <a:srgbClr val="7F7F7F"/>
                    </a:solidFill>
                  </a:rPr>
                  <a:t> de </a:t>
                </a:r>
                <a:r>
                  <a:rPr lang="en-US" b="1" dirty="0" err="1">
                    <a:solidFill>
                      <a:srgbClr val="7F7F7F"/>
                    </a:solidFill>
                  </a:rPr>
                  <a:t>financiación</a:t>
                </a:r>
                <a:r>
                  <a:rPr lang="en-US" b="1" dirty="0">
                    <a:solidFill>
                      <a:srgbClr val="7F7F7F"/>
                    </a:solidFill>
                  </a:rPr>
                  <a:t> o </a:t>
                </a:r>
                <a:r>
                  <a:rPr lang="en-US" b="1" dirty="0" err="1">
                    <a:solidFill>
                      <a:srgbClr val="7F7F7F"/>
                    </a:solidFill>
                  </a:rPr>
                  <a:t>financiadores</a:t>
                </a:r>
                <a:endParaRPr dirty="0"/>
              </a:p>
            </p:txBody>
          </p:sp>
          <p:sp>
            <p:nvSpPr>
              <p:cNvPr id="146" name="Google Shape;146;p3"/>
              <p:cNvSpPr txBox="1"/>
              <p:nvPr/>
            </p:nvSpPr>
            <p:spPr>
              <a:xfrm>
                <a:off x="8306315" y="3549797"/>
                <a:ext cx="11898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Gobierno</a:t>
                </a:r>
                <a:r>
                  <a:rPr lang="en-US" b="1" dirty="0">
                    <a:solidFill>
                      <a:srgbClr val="7F7F7F"/>
                    </a:solidFill>
                  </a:rPr>
                  <a:t> Federal</a:t>
                </a:r>
                <a:endParaRPr sz="1400" dirty="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3"/>
              <p:cNvSpPr txBox="1"/>
              <p:nvPr/>
            </p:nvSpPr>
            <p:spPr>
              <a:xfrm>
                <a:off x="1016724" y="4026354"/>
                <a:ext cx="1305300" cy="42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Fundaciones y ONGs</a:t>
                </a:r>
                <a:endParaRPr sz="14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3"/>
              <p:cNvSpPr txBox="1"/>
              <p:nvPr/>
            </p:nvSpPr>
            <p:spPr>
              <a:xfrm>
                <a:off x="942471" y="5122605"/>
                <a:ext cx="1614300" cy="64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>
                    <a:solidFill>
                      <a:srgbClr val="7F7F7F"/>
                    </a:solidFill>
                  </a:rPr>
                  <a:t>Instituciones de investigación</a:t>
                </a:r>
                <a:endParaRPr b="1">
                  <a:solidFill>
                    <a:srgbClr val="7F7F7F"/>
                  </a:solidFill>
                </a:endParaRPr>
              </a:p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b="1">
                  <a:solidFill>
                    <a:srgbClr val="7F7F7F"/>
                  </a:solidFill>
                </a:endParaRPr>
              </a:p>
            </p:txBody>
          </p:sp>
          <p:sp>
            <p:nvSpPr>
              <p:cNvPr id="149" name="Google Shape;149;p3"/>
              <p:cNvSpPr txBox="1"/>
              <p:nvPr/>
            </p:nvSpPr>
            <p:spPr>
              <a:xfrm>
                <a:off x="5806198" y="744531"/>
                <a:ext cx="1789800" cy="21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 err="1">
                    <a:solidFill>
                      <a:srgbClr val="7F7F7F"/>
                    </a:solidFill>
                  </a:rPr>
                  <a:t>Proyectos</a:t>
                </a:r>
                <a:r>
                  <a:rPr lang="en-US" b="1" dirty="0">
                    <a:solidFill>
                      <a:srgbClr val="7F7F7F"/>
                    </a:solidFill>
                  </a:rPr>
                  <a:t> </a:t>
                </a:r>
                <a:r>
                  <a:rPr lang="en-US" b="1" dirty="0" err="1">
                    <a:solidFill>
                      <a:srgbClr val="7F7F7F"/>
                    </a:solidFill>
                  </a:rPr>
                  <a:t>socios</a:t>
                </a:r>
                <a:endParaRPr sz="1400" dirty="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0" name="Google Shape;150;p3"/>
            <p:cNvSpPr txBox="1"/>
            <p:nvPr/>
          </p:nvSpPr>
          <p:spPr>
            <a:xfrm>
              <a:off x="4749489" y="6529567"/>
              <a:ext cx="1844700" cy="45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</a:rPr>
                <a:t>Involucramiento indirecto o temporal</a:t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4689939" y="5704016"/>
              <a:ext cx="1844700" cy="45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</a:rPr>
                <a:t>Afectación directa</a:t>
              </a:r>
              <a:r>
                <a:rPr lang="en-US" sz="1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/ </a:t>
              </a:r>
              <a:r>
                <a:rPr lang="en-US" sz="1000">
                  <a:solidFill>
                    <a:schemeClr val="lt1"/>
                  </a:solidFill>
                </a:rPr>
                <a:t>cooperación planeada</a:t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4777138" y="4943675"/>
              <a:ext cx="1618200" cy="45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</a:rPr>
                <a:t>Influencia directa</a:t>
              </a:r>
              <a:r>
                <a:rPr lang="en-US" sz="1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/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</a:rPr>
                <a:t>socios</a:t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5825533" y="2669586"/>
              <a:ext cx="1137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4</a:t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6140130" y="4130904"/>
              <a:ext cx="11370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1</a:t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6355891" y="5117971"/>
              <a:ext cx="11370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2</a:t>
              </a:r>
              <a:endParaRPr/>
            </a:p>
          </p:txBody>
        </p:sp>
        <p:sp>
          <p:nvSpPr>
            <p:cNvPr id="156" name="Google Shape;156;p3"/>
            <p:cNvSpPr txBox="1"/>
            <p:nvPr/>
          </p:nvSpPr>
          <p:spPr>
            <a:xfrm>
              <a:off x="7021296" y="1742650"/>
              <a:ext cx="11370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3</a:t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4176888" y="1890173"/>
              <a:ext cx="1137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5</a:t>
              </a:r>
              <a:endParaRPr/>
            </a:p>
          </p:txBody>
        </p:sp>
        <p:sp>
          <p:nvSpPr>
            <p:cNvPr id="158" name="Google Shape;158;p3"/>
            <p:cNvSpPr txBox="1"/>
            <p:nvPr/>
          </p:nvSpPr>
          <p:spPr>
            <a:xfrm>
              <a:off x="2934737" y="3885251"/>
              <a:ext cx="1137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5</a:t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3063151" y="5759547"/>
              <a:ext cx="1137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6</a:t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3743339" y="3373281"/>
              <a:ext cx="1137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7</a:t>
              </a:r>
              <a:endParaRPr/>
            </a:p>
          </p:txBody>
        </p:sp>
        <p:cxnSp>
          <p:nvCxnSpPr>
            <p:cNvPr id="161" name="Google Shape;161;p3"/>
            <p:cNvCxnSpPr/>
            <p:nvPr/>
          </p:nvCxnSpPr>
          <p:spPr>
            <a:xfrm rot="10800000" flipH="1">
              <a:off x="6299226" y="2865854"/>
              <a:ext cx="3977071" cy="737597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2" name="Google Shape;162;p3"/>
            <p:cNvCxnSpPr/>
            <p:nvPr/>
          </p:nvCxnSpPr>
          <p:spPr>
            <a:xfrm rot="10800000" flipH="1">
              <a:off x="6146735" y="1515833"/>
              <a:ext cx="3714990" cy="1772960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3" name="Google Shape;163;p3"/>
            <p:cNvCxnSpPr/>
            <p:nvPr/>
          </p:nvCxnSpPr>
          <p:spPr>
            <a:xfrm rot="10800000" flipH="1">
              <a:off x="5924692" y="242516"/>
              <a:ext cx="2173009" cy="2853950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4" name="Google Shape;164;p3"/>
            <p:cNvCxnSpPr/>
            <p:nvPr/>
          </p:nvCxnSpPr>
          <p:spPr>
            <a:xfrm rot="10800000">
              <a:off x="5544694" y="0"/>
              <a:ext cx="0" cy="3146396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5" name="Google Shape;165;p3"/>
            <p:cNvCxnSpPr/>
            <p:nvPr/>
          </p:nvCxnSpPr>
          <p:spPr>
            <a:xfrm rot="10800000">
              <a:off x="3093881" y="792480"/>
              <a:ext cx="2039865" cy="2386218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6" name="Google Shape;166;p3"/>
            <p:cNvCxnSpPr/>
            <p:nvPr/>
          </p:nvCxnSpPr>
          <p:spPr>
            <a:xfrm rot="10800000">
              <a:off x="1389193" y="1930205"/>
              <a:ext cx="3531215" cy="1478050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7" name="Google Shape;167;p3"/>
            <p:cNvCxnSpPr/>
            <p:nvPr/>
          </p:nvCxnSpPr>
          <p:spPr>
            <a:xfrm rot="10800000">
              <a:off x="1003008" y="3559477"/>
              <a:ext cx="3814868" cy="146959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8" name="Google Shape;168;p3"/>
            <p:cNvCxnSpPr/>
            <p:nvPr/>
          </p:nvCxnSpPr>
          <p:spPr>
            <a:xfrm flipH="1">
              <a:off x="1136703" y="4008361"/>
              <a:ext cx="3917400" cy="902127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9" name="Google Shape;169;p3"/>
            <p:cNvCxnSpPr/>
            <p:nvPr/>
          </p:nvCxnSpPr>
          <p:spPr>
            <a:xfrm flipH="1">
              <a:off x="1888689" y="4092388"/>
              <a:ext cx="3234475" cy="2350791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0" name="Google Shape;170;p3"/>
            <p:cNvCxnSpPr/>
            <p:nvPr/>
          </p:nvCxnSpPr>
          <p:spPr>
            <a:xfrm flipH="1">
              <a:off x="4072516" y="4272667"/>
              <a:ext cx="1238118" cy="3321254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1" name="Google Shape;171;p3"/>
            <p:cNvCxnSpPr/>
            <p:nvPr/>
          </p:nvCxnSpPr>
          <p:spPr>
            <a:xfrm>
              <a:off x="6248928" y="3983224"/>
              <a:ext cx="3969632" cy="445739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2" name="Google Shape;172;p3"/>
            <p:cNvCxnSpPr/>
            <p:nvPr/>
          </p:nvCxnSpPr>
          <p:spPr>
            <a:xfrm>
              <a:off x="6123223" y="4247051"/>
              <a:ext cx="3526667" cy="1717699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3" name="Google Shape;173;p3"/>
            <p:cNvCxnSpPr/>
            <p:nvPr/>
          </p:nvCxnSpPr>
          <p:spPr>
            <a:xfrm>
              <a:off x="5717600" y="4380387"/>
              <a:ext cx="2123570" cy="3161917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74" name="Google Shape;174;p3"/>
          <p:cNvSpPr/>
          <p:nvPr/>
        </p:nvSpPr>
        <p:spPr>
          <a:xfrm>
            <a:off x="81200" y="137950"/>
            <a:ext cx="4362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398072"/>
                </a:solidFill>
              </a:rPr>
              <a:t>MAPA DE ACTORES </a:t>
            </a:r>
            <a:endParaRPr sz="3000">
              <a:solidFill>
                <a:srgbClr val="3980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"/>
          <p:cNvSpPr txBox="1"/>
          <p:nvPr/>
        </p:nvSpPr>
        <p:spPr>
          <a:xfrm>
            <a:off x="157409" y="641322"/>
            <a:ext cx="1017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Plantilla 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"/>
          <p:cNvSpPr/>
          <p:nvPr/>
        </p:nvSpPr>
        <p:spPr>
          <a:xfrm>
            <a:off x="81200" y="137950"/>
            <a:ext cx="423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000" b="1">
                <a:solidFill>
                  <a:srgbClr val="398072"/>
                </a:solidFill>
              </a:rPr>
              <a:t>MAPA DE ACTORES </a:t>
            </a:r>
            <a:endParaRPr sz="3000">
              <a:solidFill>
                <a:srgbClr val="3980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" name="Google Shape;181;p4"/>
          <p:cNvGrpSpPr/>
          <p:nvPr/>
        </p:nvGrpSpPr>
        <p:grpSpPr>
          <a:xfrm>
            <a:off x="1895990" y="78128"/>
            <a:ext cx="9152089" cy="6701743"/>
            <a:chOff x="745920" y="265280"/>
            <a:chExt cx="9817255" cy="7188820"/>
          </a:xfrm>
        </p:grpSpPr>
        <p:grpSp>
          <p:nvGrpSpPr>
            <p:cNvPr id="182" name="Google Shape;182;p4"/>
            <p:cNvGrpSpPr/>
            <p:nvPr/>
          </p:nvGrpSpPr>
          <p:grpSpPr>
            <a:xfrm>
              <a:off x="2306569" y="659477"/>
              <a:ext cx="6496958" cy="6496958"/>
              <a:chOff x="2603499" y="1037430"/>
              <a:chExt cx="5486400" cy="5486400"/>
            </a:xfrm>
          </p:grpSpPr>
          <p:sp>
            <p:nvSpPr>
              <p:cNvPr id="183" name="Google Shape;183;p4"/>
              <p:cNvSpPr/>
              <p:nvPr/>
            </p:nvSpPr>
            <p:spPr>
              <a:xfrm>
                <a:off x="2603499" y="1037430"/>
                <a:ext cx="5486400" cy="5486400"/>
              </a:xfrm>
              <a:prstGeom prst="ellipse">
                <a:avLst/>
              </a:prstGeom>
              <a:solidFill>
                <a:srgbClr val="8DC682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4"/>
              <p:cNvSpPr/>
              <p:nvPr/>
            </p:nvSpPr>
            <p:spPr>
              <a:xfrm>
                <a:off x="3289300" y="1723231"/>
                <a:ext cx="4114800" cy="4114800"/>
              </a:xfrm>
              <a:prstGeom prst="ellipse">
                <a:avLst/>
              </a:prstGeom>
              <a:solidFill>
                <a:srgbClr val="68A77C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" name="Google Shape;185;p4"/>
              <p:cNvSpPr/>
              <p:nvPr/>
            </p:nvSpPr>
            <p:spPr>
              <a:xfrm>
                <a:off x="3975099" y="2409030"/>
                <a:ext cx="2743200" cy="2743200"/>
              </a:xfrm>
              <a:prstGeom prst="ellipse">
                <a:avLst/>
              </a:prstGeom>
              <a:solidFill>
                <a:srgbClr val="398072">
                  <a:alpha val="6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" name="Google Shape;186;p4"/>
              <p:cNvSpPr/>
              <p:nvPr/>
            </p:nvSpPr>
            <p:spPr>
              <a:xfrm>
                <a:off x="4596740" y="3010857"/>
                <a:ext cx="1499916" cy="1539546"/>
              </a:xfrm>
              <a:prstGeom prst="ellipse">
                <a:avLst/>
              </a:prstGeom>
              <a:solidFill>
                <a:srgbClr val="39807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7" name="Google Shape;187;p4"/>
            <p:cNvGrpSpPr/>
            <p:nvPr/>
          </p:nvGrpSpPr>
          <p:grpSpPr>
            <a:xfrm>
              <a:off x="745920" y="1515537"/>
              <a:ext cx="9817255" cy="5013886"/>
              <a:chOff x="745920" y="1388212"/>
              <a:chExt cx="9817255" cy="5013886"/>
            </a:xfrm>
          </p:grpSpPr>
          <p:sp>
            <p:nvSpPr>
              <p:cNvPr id="188" name="Google Shape;188;p4"/>
              <p:cNvSpPr txBox="1"/>
              <p:nvPr/>
            </p:nvSpPr>
            <p:spPr>
              <a:xfrm>
                <a:off x="1008018" y="1388212"/>
                <a:ext cx="1491600" cy="59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>
                    <a:solidFill>
                      <a:srgbClr val="7F7F7F"/>
                    </a:solidFill>
                  </a:rPr>
                  <a:t>Mantener satisfechos</a:t>
                </a:r>
                <a:endParaRPr/>
              </a:p>
            </p:txBody>
          </p:sp>
          <p:sp>
            <p:nvSpPr>
              <p:cNvPr id="189" name="Google Shape;189;p4"/>
              <p:cNvSpPr txBox="1"/>
              <p:nvPr/>
            </p:nvSpPr>
            <p:spPr>
              <a:xfrm>
                <a:off x="745920" y="5930009"/>
                <a:ext cx="1844700" cy="29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31115" marR="5080" lvl="0" indent="-1905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>
                    <a:solidFill>
                      <a:srgbClr val="7F7F7F"/>
                    </a:solidFill>
                  </a:rPr>
                  <a:t>Monitoreo</a:t>
                </a:r>
                <a:endParaRPr sz="18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4"/>
              <p:cNvSpPr txBox="1"/>
              <p:nvPr/>
            </p:nvSpPr>
            <p:spPr>
              <a:xfrm>
                <a:off x="7593517" y="5807798"/>
                <a:ext cx="1593900" cy="59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>
                    <a:solidFill>
                      <a:srgbClr val="7F7F7F"/>
                    </a:solidFill>
                  </a:rPr>
                  <a:t>Mantener informado</a:t>
                </a:r>
                <a:endParaRPr/>
              </a:p>
            </p:txBody>
          </p:sp>
          <p:sp>
            <p:nvSpPr>
              <p:cNvPr id="191" name="Google Shape;191;p4"/>
              <p:cNvSpPr txBox="1"/>
              <p:nvPr/>
            </p:nvSpPr>
            <p:spPr>
              <a:xfrm>
                <a:off x="8518075" y="1388213"/>
                <a:ext cx="2045100" cy="29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1270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>
                    <a:solidFill>
                      <a:srgbClr val="7F7F7F"/>
                    </a:solidFill>
                  </a:rPr>
                  <a:t>Gestión cercana</a:t>
                </a:r>
                <a:endParaRPr sz="18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2" name="Google Shape;192;p4"/>
            <p:cNvSpPr txBox="1"/>
            <p:nvPr/>
          </p:nvSpPr>
          <p:spPr>
            <a:xfrm>
              <a:off x="5825533" y="2796911"/>
              <a:ext cx="11379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4</a:t>
              </a:r>
              <a:endParaRPr/>
            </a:p>
          </p:txBody>
        </p:sp>
        <p:sp>
          <p:nvSpPr>
            <p:cNvPr id="193" name="Google Shape;193;p4"/>
            <p:cNvSpPr txBox="1"/>
            <p:nvPr/>
          </p:nvSpPr>
          <p:spPr>
            <a:xfrm>
              <a:off x="6140130" y="4258229"/>
              <a:ext cx="11370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1</a:t>
              </a:r>
              <a:endParaRPr/>
            </a:p>
          </p:txBody>
        </p:sp>
        <p:sp>
          <p:nvSpPr>
            <p:cNvPr id="194" name="Google Shape;194;p4"/>
            <p:cNvSpPr txBox="1"/>
            <p:nvPr/>
          </p:nvSpPr>
          <p:spPr>
            <a:xfrm>
              <a:off x="6355891" y="5245296"/>
              <a:ext cx="11370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2</a:t>
              </a:r>
              <a:endParaRPr/>
            </a:p>
          </p:txBody>
        </p:sp>
        <p:sp>
          <p:nvSpPr>
            <p:cNvPr id="195" name="Google Shape;195;p4"/>
            <p:cNvSpPr txBox="1"/>
            <p:nvPr/>
          </p:nvSpPr>
          <p:spPr>
            <a:xfrm>
              <a:off x="7021296" y="1869975"/>
              <a:ext cx="11370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3</a:t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4176888" y="2017498"/>
              <a:ext cx="11379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5</a:t>
              </a:r>
              <a:endParaRPr/>
            </a:p>
          </p:txBody>
        </p:sp>
        <p:sp>
          <p:nvSpPr>
            <p:cNvPr id="197" name="Google Shape;197;p4"/>
            <p:cNvSpPr txBox="1"/>
            <p:nvPr/>
          </p:nvSpPr>
          <p:spPr>
            <a:xfrm>
              <a:off x="2934737" y="4012576"/>
              <a:ext cx="11379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5</a:t>
              </a: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3063151" y="5886872"/>
              <a:ext cx="11379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6</a:t>
              </a:r>
              <a:endParaRPr/>
            </a:p>
          </p:txBody>
        </p:sp>
        <p:sp>
          <p:nvSpPr>
            <p:cNvPr id="199" name="Google Shape;199;p4"/>
            <p:cNvSpPr txBox="1"/>
            <p:nvPr/>
          </p:nvSpPr>
          <p:spPr>
            <a:xfrm>
              <a:off x="3773039" y="3510286"/>
              <a:ext cx="1137900" cy="2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chemeClr val="dk1"/>
                  </a:solidFill>
                </a:rPr>
                <a:t>Institución</a:t>
              </a:r>
              <a:r>
                <a:rPr lang="en-US" sz="1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7</a:t>
              </a:r>
              <a:endParaRPr/>
            </a:p>
          </p:txBody>
        </p:sp>
        <p:cxnSp>
          <p:nvCxnSpPr>
            <p:cNvPr id="200" name="Google Shape;200;p4"/>
            <p:cNvCxnSpPr/>
            <p:nvPr/>
          </p:nvCxnSpPr>
          <p:spPr>
            <a:xfrm>
              <a:off x="1048531" y="3894157"/>
              <a:ext cx="9156820" cy="0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1" name="Google Shape;201;p4"/>
            <p:cNvCxnSpPr/>
            <p:nvPr/>
          </p:nvCxnSpPr>
          <p:spPr>
            <a:xfrm>
              <a:off x="5555047" y="265280"/>
              <a:ext cx="0" cy="7188820"/>
            </a:xfrm>
            <a:prstGeom prst="straightConnector1">
              <a:avLst/>
            </a:prstGeom>
            <a:noFill/>
            <a:ln w="9525" cap="flat" cmpd="sng">
              <a:solidFill>
                <a:srgbClr val="398072"/>
              </a:solidFill>
              <a:prstDash val="lgDash"/>
              <a:miter lim="800000"/>
              <a:headEnd type="none" w="sm" len="sm"/>
              <a:tailEnd type="none" w="sm" len="sm"/>
            </a:ln>
          </p:spPr>
        </p:cxnSp>
        <p:sp>
          <p:nvSpPr>
            <p:cNvPr id="202" name="Google Shape;202;p4"/>
            <p:cNvSpPr txBox="1"/>
            <p:nvPr/>
          </p:nvSpPr>
          <p:spPr>
            <a:xfrm>
              <a:off x="4745954" y="3412683"/>
              <a:ext cx="16182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73660" marR="45085" lvl="0" indent="-20955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1">
                  <a:solidFill>
                    <a:schemeClr val="lt1"/>
                  </a:solidFill>
                </a:rPr>
                <a:t>Tu ciudad</a:t>
              </a:r>
              <a:endParaRPr/>
            </a:p>
          </p:txBody>
        </p:sp>
        <p:sp>
          <p:nvSpPr>
            <p:cNvPr id="203" name="Google Shape;203;p4"/>
            <p:cNvSpPr txBox="1"/>
            <p:nvPr/>
          </p:nvSpPr>
          <p:spPr>
            <a:xfrm>
              <a:off x="4817876" y="6656886"/>
              <a:ext cx="16182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000">
                  <a:solidFill>
                    <a:schemeClr val="lt1"/>
                  </a:solidFill>
                </a:rPr>
                <a:t>Involucramiento indirecto o temporal</a:t>
              </a: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4758632" y="5831353"/>
              <a:ext cx="16182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000">
                  <a:solidFill>
                    <a:schemeClr val="lt1"/>
                  </a:solidFill>
                </a:rPr>
                <a:t>Afectación directa/ cooperación planeada</a:t>
              </a:r>
              <a:endParaRPr/>
            </a:p>
          </p:txBody>
        </p:sp>
        <p:sp>
          <p:nvSpPr>
            <p:cNvPr id="205" name="Google Shape;205;p4"/>
            <p:cNvSpPr txBox="1"/>
            <p:nvPr/>
          </p:nvSpPr>
          <p:spPr>
            <a:xfrm>
              <a:off x="4777138" y="5071000"/>
              <a:ext cx="16182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000">
                  <a:solidFill>
                    <a:schemeClr val="lt1"/>
                  </a:solidFill>
                </a:rPr>
                <a:t>Influencia directa/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000">
                  <a:solidFill>
                    <a:schemeClr val="lt1"/>
                  </a:solidFill>
                </a:rPr>
                <a:t>socios</a:t>
              </a:r>
              <a:endParaRPr sz="1000">
                <a:solidFill>
                  <a:schemeClr val="lt1"/>
                </a:solidFill>
              </a:endParaRPr>
            </a:p>
          </p:txBody>
        </p:sp>
      </p:grpSp>
      <p:sp>
        <p:nvSpPr>
          <p:cNvPr id="206" name="Google Shape;206;p4"/>
          <p:cNvSpPr txBox="1"/>
          <p:nvPr/>
        </p:nvSpPr>
        <p:spPr>
          <a:xfrm>
            <a:off x="2375071" y="1737646"/>
            <a:ext cx="1220878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influencia alta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interés bajo</a:t>
            </a:r>
            <a:endParaRPr/>
          </a:p>
        </p:txBody>
      </p:sp>
      <p:sp>
        <p:nvSpPr>
          <p:cNvPr id="207" name="Google Shape;207;p4"/>
          <p:cNvSpPr txBox="1"/>
          <p:nvPr/>
        </p:nvSpPr>
        <p:spPr>
          <a:xfrm>
            <a:off x="9118809" y="1446226"/>
            <a:ext cx="1220878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influencia alta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interés alto</a:t>
            </a:r>
            <a:endParaRPr/>
          </a:p>
        </p:txBody>
      </p:sp>
      <p:sp>
        <p:nvSpPr>
          <p:cNvPr id="208" name="Google Shape;208;p4"/>
          <p:cNvSpPr txBox="1"/>
          <p:nvPr/>
        </p:nvSpPr>
        <p:spPr>
          <a:xfrm>
            <a:off x="2755877" y="5688025"/>
            <a:ext cx="15618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influencia baja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interés bajo</a:t>
            </a:r>
            <a:endParaRPr/>
          </a:p>
        </p:txBody>
      </p:sp>
      <p:sp>
        <p:nvSpPr>
          <p:cNvPr id="209" name="Google Shape;209;p4"/>
          <p:cNvSpPr txBox="1"/>
          <p:nvPr/>
        </p:nvSpPr>
        <p:spPr>
          <a:xfrm>
            <a:off x="8735348" y="5847275"/>
            <a:ext cx="1485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influencia baja</a:t>
            </a:r>
            <a:endParaRPr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7F7F7F"/>
                </a:solidFill>
              </a:rPr>
              <a:t>interés alto</a:t>
            </a:r>
            <a:endParaRPr/>
          </a:p>
        </p:txBody>
      </p:sp>
      <p:sp>
        <p:nvSpPr>
          <p:cNvPr id="210" name="Google Shape;210;p4"/>
          <p:cNvSpPr txBox="1"/>
          <p:nvPr/>
        </p:nvSpPr>
        <p:spPr>
          <a:xfrm>
            <a:off x="81209" y="628272"/>
            <a:ext cx="1017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Plantilla 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903e698-d9e5-4145-b3e0-363ca85c6576" xsi:nil="true"/>
    <lcf76f155ced4ddcb4097134ff3c332f xmlns="d2122e92-948e-4146-a403-39b47506453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86FA547F8A76C4A9CF105B82853C4BC" ma:contentTypeVersion="17" ma:contentTypeDescription="Ein neues Dokument erstellen." ma:contentTypeScope="" ma:versionID="9707d5333e8df7bd47abbc5642b6b80e">
  <xsd:schema xmlns:xsd="http://www.w3.org/2001/XMLSchema" xmlns:xs="http://www.w3.org/2001/XMLSchema" xmlns:p="http://schemas.microsoft.com/office/2006/metadata/properties" xmlns:ns2="d2122e92-948e-4146-a403-39b475064538" xmlns:ns3="f903e698-d9e5-4145-b3e0-363ca85c6576" targetNamespace="http://schemas.microsoft.com/office/2006/metadata/properties" ma:root="true" ma:fieldsID="eca0ba4a76fd7d07deea7cdd8bada47c" ns2:_="" ns3:_="">
    <xsd:import namespace="d2122e92-948e-4146-a403-39b475064538"/>
    <xsd:import namespace="f903e698-d9e5-4145-b3e0-363ca85c65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22e92-948e-4146-a403-39b4750645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0aed264e-563a-469a-8ebe-271e849ec1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03e698-d9e5-4145-b3e0-363ca85c65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description="" ma:hidden="true" ma:list="{c95a1468-7486-4135-9e9f-b302d0b6c799}" ma:internalName="TaxCatchAll" ma:showField="CatchAllData" ma:web="f903e698-d9e5-4145-b3e0-363ca85c65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F4B585-C383-4675-8248-08E4575ADBF5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d2122e92-948e-4146-a403-39b475064538"/>
    <ds:schemaRef ds:uri="http://schemas.microsoft.com/office/2006/metadata/properties"/>
    <ds:schemaRef ds:uri="f903e698-d9e5-4145-b3e0-363ca85c657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DA571C-546B-46FC-91DF-A940D5EC76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B1EABA-7A70-4A1B-8503-0995DA6F3A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22e92-948e-4146-a403-39b475064538"/>
    <ds:schemaRef ds:uri="f903e698-d9e5-4145-b3e0-363ca85c65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Office PowerPoint</Application>
  <PresentationFormat>Breitbild</PresentationFormat>
  <Paragraphs>80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Figueiredo Collado, Leticia GIZ</dc:creator>
  <cp:lastModifiedBy>Salazar Ruiz, Adriana Guadalupe GIZ</cp:lastModifiedBy>
  <cp:revision>1</cp:revision>
  <dcterms:created xsi:type="dcterms:W3CDTF">2024-10-22T14:09:37Z</dcterms:created>
  <dcterms:modified xsi:type="dcterms:W3CDTF">2025-02-19T16:05:08Z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0x010100586FA547F8A76C4A9CF105B82853C4BC</vt:lpwstr>
  </property>
  <property fmtid="{D5CDD505-2E9C-101B-9397-08002B2CF9AE}" pid="3" name="MediaServiceImageTags">
    <vt:lpwstr/>
  </property>
</Properties>
</file>